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9933"/>
    <a:srgbClr val="FF66CC"/>
    <a:srgbClr val="FF99FF"/>
    <a:srgbClr val="99CC00"/>
    <a:srgbClr val="A6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A74245-73CB-4D67-ABCC-A2BF9C391FC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Aluatul fraged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o-RO" dirty="0" smtClean="0"/>
              <a:t>Profesor Maria Stan</a:t>
            </a:r>
            <a:endParaRPr lang="en-US" dirty="0" smtClean="0"/>
          </a:p>
          <a:p>
            <a:r>
              <a:rPr lang="en-US" dirty="0" err="1" smtClean="0"/>
              <a:t>Liceul</a:t>
            </a:r>
            <a:r>
              <a:rPr lang="en-US" dirty="0" smtClean="0"/>
              <a:t> </a:t>
            </a:r>
            <a:r>
              <a:rPr lang="en-US" dirty="0" err="1" smtClean="0"/>
              <a:t>Tehnologic</a:t>
            </a:r>
            <a:r>
              <a:rPr lang="en-US" dirty="0" smtClean="0"/>
              <a:t> </a:t>
            </a:r>
            <a:r>
              <a:rPr lang="ro-RO" dirty="0" smtClean="0"/>
              <a:t>”</a:t>
            </a:r>
            <a:r>
              <a:rPr lang="en-US" dirty="0" err="1" smtClean="0"/>
              <a:t>Grigore</a:t>
            </a:r>
            <a:r>
              <a:rPr lang="en-US" dirty="0" smtClean="0"/>
              <a:t> </a:t>
            </a:r>
            <a:r>
              <a:rPr lang="en-US" dirty="0" err="1" smtClean="0"/>
              <a:t>Antipa</a:t>
            </a:r>
            <a:r>
              <a:rPr lang="ro-RO" smtClean="0"/>
              <a:t>”</a:t>
            </a:r>
            <a:endParaRPr lang="ro-RO" dirty="0" smtClean="0"/>
          </a:p>
          <a:p>
            <a:r>
              <a:rPr lang="ro-RO" dirty="0" smtClean="0"/>
              <a:t>Clasa a X-a A </a:t>
            </a:r>
          </a:p>
          <a:p>
            <a:r>
              <a:rPr lang="ro-RO" dirty="0" smtClean="0"/>
              <a:t>Modulul III – SPP-CDL</a:t>
            </a:r>
            <a:r>
              <a:rPr lang="en-US" dirty="0" smtClean="0"/>
              <a:t> </a:t>
            </a:r>
            <a:r>
              <a:rPr lang="ro-RO" dirty="0" smtClean="0"/>
              <a:t> TEHNOLOGIA PRODUSELOR DE BRUTĂRIE – PATISERIE </a:t>
            </a:r>
            <a:endParaRPr lang="en-US" dirty="0"/>
          </a:p>
        </p:txBody>
      </p:sp>
      <p:sp>
        <p:nvSpPr>
          <p:cNvPr id="23554" name="AutoShape 2" descr="Aluat fraged cu unt pentru tarte, biscuiți, plăcinte și sărățel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Aluat fraged cu unt pentru tarte, biscuiți, plăcinte și sărățel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https://www.retetepractice.ro/wp-content/uploads/2019/04/aluat-fraged-cu-unt-bi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https://www.retetepractice.ro/wp-content/uploads/2019/04/aluat-fraged-cu-unt-bila-300x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https://www.retetepractice.ro/wp-content/uploads/2019/04/116211342_l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Cum să prepari aluatul frag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04800"/>
            <a:ext cx="2895600" cy="2514600"/>
          </a:xfrm>
          <a:prstGeom prst="rect">
            <a:avLst/>
          </a:prstGeom>
          <a:noFill/>
        </p:spPr>
      </p:pic>
      <p:pic>
        <p:nvPicPr>
          <p:cNvPr id="23566" name="Picture 14" descr="Reteta Prajitura cu Umplutura de Mere si Aluat Frag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971800"/>
            <a:ext cx="2209800" cy="1752600"/>
          </a:xfrm>
          <a:prstGeom prst="rect">
            <a:avLst/>
          </a:prstGeom>
          <a:noFill/>
        </p:spPr>
      </p:pic>
      <p:pic>
        <p:nvPicPr>
          <p:cNvPr id="23568" name="Picture 16" descr="Cornulețe cu gem și aluat fraged, de post | Pagini de Buc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57200"/>
            <a:ext cx="2524125" cy="1809751"/>
          </a:xfrm>
          <a:prstGeom prst="rect">
            <a:avLst/>
          </a:prstGeom>
          <a:noFill/>
        </p:spPr>
      </p:pic>
      <p:pic>
        <p:nvPicPr>
          <p:cNvPr id="23570" name="Picture 18" descr="Aluat fraged cu zahar brun si scortisoara pregatit de Ramona Dascal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514600"/>
            <a:ext cx="2619375" cy="1743076"/>
          </a:xfrm>
          <a:prstGeom prst="rect">
            <a:avLst/>
          </a:prstGeom>
          <a:noFill/>
        </p:spPr>
      </p:pic>
      <p:pic>
        <p:nvPicPr>
          <p:cNvPr id="23572" name="Picture 20" descr="Cum se face aluatul fraged pentru tarte sarate? - CAIETUL CU RETE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99060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corăbioare</a:t>
            </a:r>
            <a:endParaRPr lang="en-US" dirty="0"/>
          </a:p>
        </p:txBody>
      </p:sp>
      <p:pic>
        <p:nvPicPr>
          <p:cNvPr id="34818" name="Picture 2" descr="Reteta CORABIOARE- fursecuri fraged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87" r="388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Rondele cu gem</a:t>
            </a:r>
            <a:endParaRPr lang="en-US" dirty="0"/>
          </a:p>
        </p:txBody>
      </p:sp>
      <p:pic>
        <p:nvPicPr>
          <p:cNvPr id="35842" name="Picture 2" descr="Fursecuri fragede cu unt 3 2 1 | Savori Urban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54" r="205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Tartă cu fructe și ciocolată albă</a:t>
            </a:r>
            <a:endParaRPr lang="en-US" dirty="0"/>
          </a:p>
        </p:txBody>
      </p:sp>
      <p:pic>
        <p:nvPicPr>
          <p:cNvPr id="36866" name="Picture 2" descr="Tarta cu fructe si ciocolata alba - Retete culinare by Teo's Kitche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453" r="445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Minitarte cu fructe</a:t>
            </a:r>
            <a:endParaRPr lang="en-US" dirty="0"/>
          </a:p>
        </p:txBody>
      </p:sp>
      <p:pic>
        <p:nvPicPr>
          <p:cNvPr id="37890" name="Picture 2" descr="Reteta de acasa: Mini tarte cu fruct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67" r="41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6781800" cy="522288"/>
          </a:xfrm>
        </p:spPr>
        <p:txBody>
          <a:bodyPr>
            <a:normAutofit/>
          </a:bodyPr>
          <a:lstStyle/>
          <a:p>
            <a:r>
              <a:rPr lang="ro-RO" dirty="0" smtClean="0"/>
              <a:t>Cornulețe cu diferite umpluturi (nucă, rahat, gem)</a:t>
            </a:r>
            <a:endParaRPr lang="en-US" dirty="0"/>
          </a:p>
        </p:txBody>
      </p:sp>
      <p:pic>
        <p:nvPicPr>
          <p:cNvPr id="38914" name="Picture 2" descr="Cornulețe fragede cu untură și smântână umplute cu nucă, rahat sau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925" r="29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Definiția aluatului fraged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Aluatul fraged reorezintă un amestec compact, dens, de alimente, care după coacerea devine fraged, sfărâmicios. Materiile prime folosite pentru obținerea aluatului fraged sunt: făina, grăsimile (unt, margarină, ulei sau amestecuri), zahărul, la care se mai pot adăuga laptele și ouăle.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Caracteristicile aluatului fraged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Frăgezimea crescută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Aspectul sfărâmicios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Valoarea nutritivă crescută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Valoarea energetică mare – datorită glucidelor din amidon și zaharoză, a lipidelor și a proteinelor complexe din lapte și ouă.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Gustul și aromă plăcute datorat aromelor folosite (vanilie, lămâie etc.)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Conținut redus de umiditate – fapt ce permite păstrarea preparatelor din aluat fraged o perioadă mai mare de timp la 4 – 6 °C, la întuneric.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Factorii care determină caracteristicile aluatului fraged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dirty="0" smtClean="0"/>
              <a:t>Calitatea superioară a materiilor prime</a:t>
            </a:r>
          </a:p>
          <a:p>
            <a:r>
              <a:rPr lang="ro-RO" dirty="0" smtClean="0"/>
              <a:t>Utilizarea unei făini cu extracție 30%, dar cu gluten slab</a:t>
            </a:r>
          </a:p>
          <a:p>
            <a:r>
              <a:rPr lang="ro-RO" dirty="0" smtClean="0"/>
              <a:t>Folosirea unei cantități reduse de lichid</a:t>
            </a:r>
          </a:p>
          <a:p>
            <a:r>
              <a:rPr lang="ro-RO" dirty="0" smtClean="0"/>
              <a:t>Prelucrarea aluatuluim la 17 - 20°C</a:t>
            </a:r>
          </a:p>
          <a:p>
            <a:r>
              <a:rPr lang="ro-RO" dirty="0" smtClean="0"/>
              <a:t>Utilizarea afânătorilor chimici</a:t>
            </a:r>
          </a:p>
          <a:p>
            <a:r>
              <a:rPr lang="ro-RO" dirty="0" smtClean="0"/>
              <a:t>Combinarea făinii cu restul materiilor prime prin procesul de brezare (amestecare lentă și scurtă)</a:t>
            </a:r>
          </a:p>
          <a:p>
            <a:r>
              <a:rPr lang="ro-RO" dirty="0" smtClean="0"/>
              <a:t>Repausul obligatoriu după preparare, circa 30 min. la 4 – 6°C</a:t>
            </a:r>
          </a:p>
          <a:p>
            <a:r>
              <a:rPr lang="ro-RO" dirty="0" smtClean="0"/>
              <a:t>Utilizarea unei cantități reduse de făină în timpul modelării preparatelor, pentru a nu depăși proporția stabilită de rețetă.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Tehnologia de preparare a aluatului fraged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Este influențată de consistența grăsimii (unt, margarină sau ulei).</a:t>
            </a:r>
          </a:p>
          <a:p>
            <a:r>
              <a:rPr lang="ro-RO" dirty="0" smtClean="0"/>
              <a:t>Dacă aluatul fraged se pregătește cu ulei, procesul de omogenizare se realizează între zahăr și ouă până la dizolvarea completă a zahărului, adăugând treptat, restul componentelor prevăzute din rețetă.</a:t>
            </a:r>
          </a:p>
          <a:p>
            <a:r>
              <a:rPr lang="ro-RO" dirty="0" smtClean="0"/>
              <a:t>Coacerea se realizează la 180 – 200°C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/>
              <a:t>Schema tehnologică de obținere a aluatului fraged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14600" y="1371600"/>
            <a:ext cx="4495800" cy="4572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Prelucrarea primară a materiilor prime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981200"/>
            <a:ext cx="1524000" cy="4572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Grăsimi semisolide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343400"/>
            <a:ext cx="16002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Afânători chimici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32004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Afânarea și ridicarea valorii nutritive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810000"/>
            <a:ext cx="9144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Lapte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276600"/>
            <a:ext cx="9144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Ouă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22860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Omogenizarea componentelor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667000"/>
            <a:ext cx="15240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Zahăr farin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37338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Stabilirea gradului de frăgezime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5410200"/>
            <a:ext cx="9144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Făină</a:t>
            </a:r>
            <a:r>
              <a:rPr lang="ro-RO" sz="1400" dirty="0" smtClean="0"/>
              <a:t>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276600" y="54102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Brezarea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48768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Aromatizarea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4876800"/>
            <a:ext cx="21336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Lamâie rasă sau vanilină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43434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Creșterea gradului de afânare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4572000"/>
            <a:ext cx="1371600" cy="762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Coacerea </a:t>
            </a:r>
          </a:p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la 180 – 200°C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2800" y="5715000"/>
            <a:ext cx="1371600" cy="762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Modelarea aluatului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59436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Răcirea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4" idx="2"/>
            <a:endCxn id="10" idx="0"/>
          </p:cNvCxnSpPr>
          <p:nvPr/>
        </p:nvCxnSpPr>
        <p:spPr>
          <a:xfrm rot="5400000">
            <a:off x="1562100" y="2552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8" idx="0"/>
          </p:cNvCxnSpPr>
          <p:nvPr/>
        </p:nvCxnSpPr>
        <p:spPr>
          <a:xfrm rot="5400000">
            <a:off x="1562100" y="3162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7" idx="0"/>
          </p:cNvCxnSpPr>
          <p:nvPr/>
        </p:nvCxnSpPr>
        <p:spPr>
          <a:xfrm rot="5400000">
            <a:off x="1600200" y="37338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5" idx="0"/>
          </p:cNvCxnSpPr>
          <p:nvPr/>
        </p:nvCxnSpPr>
        <p:spPr>
          <a:xfrm rot="16200000" flipH="1">
            <a:off x="1619250" y="4248150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2"/>
            <a:endCxn id="15" idx="0"/>
          </p:cNvCxnSpPr>
          <p:nvPr/>
        </p:nvCxnSpPr>
        <p:spPr>
          <a:xfrm rot="16200000" flipH="1">
            <a:off x="1657350" y="4781550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2"/>
            <a:endCxn id="12" idx="0"/>
          </p:cNvCxnSpPr>
          <p:nvPr/>
        </p:nvCxnSpPr>
        <p:spPr>
          <a:xfrm rot="5400000">
            <a:off x="1676400" y="53340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" idx="1"/>
          </p:cNvCxnSpPr>
          <p:nvPr/>
        </p:nvCxnSpPr>
        <p:spPr>
          <a:xfrm rot="10800000">
            <a:off x="1676400" y="16002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4" idx="0"/>
          </p:cNvCxnSpPr>
          <p:nvPr/>
        </p:nvCxnSpPr>
        <p:spPr>
          <a:xfrm rot="5400000">
            <a:off x="1485900" y="1790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3"/>
            <a:endCxn id="9" idx="1"/>
          </p:cNvCxnSpPr>
          <p:nvPr/>
        </p:nvCxnSpPr>
        <p:spPr>
          <a:xfrm>
            <a:off x="2438400" y="2209800"/>
            <a:ext cx="8382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3"/>
            <a:endCxn id="9" idx="1"/>
          </p:cNvCxnSpPr>
          <p:nvPr/>
        </p:nvCxnSpPr>
        <p:spPr>
          <a:xfrm flipV="1">
            <a:off x="2438400" y="24765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9" idx="2"/>
            <a:endCxn id="6" idx="0"/>
          </p:cNvCxnSpPr>
          <p:nvPr/>
        </p:nvCxnSpPr>
        <p:spPr>
          <a:xfrm rot="5400000">
            <a:off x="4495800" y="2933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3"/>
            <a:endCxn id="6" idx="1"/>
          </p:cNvCxnSpPr>
          <p:nvPr/>
        </p:nvCxnSpPr>
        <p:spPr>
          <a:xfrm flipV="1">
            <a:off x="2133600" y="33909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" idx="2"/>
            <a:endCxn id="11" idx="0"/>
          </p:cNvCxnSpPr>
          <p:nvPr/>
        </p:nvCxnSpPr>
        <p:spPr>
          <a:xfrm rot="5400000">
            <a:off x="4686300" y="36576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" idx="3"/>
            <a:endCxn id="11" idx="1"/>
          </p:cNvCxnSpPr>
          <p:nvPr/>
        </p:nvCxnSpPr>
        <p:spPr>
          <a:xfrm flipV="1">
            <a:off x="2133600" y="39243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1" idx="2"/>
            <a:endCxn id="16" idx="0"/>
          </p:cNvCxnSpPr>
          <p:nvPr/>
        </p:nvCxnSpPr>
        <p:spPr>
          <a:xfrm rot="5400000">
            <a:off x="4648200" y="4229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" idx="3"/>
            <a:endCxn id="16" idx="1"/>
          </p:cNvCxnSpPr>
          <p:nvPr/>
        </p:nvCxnSpPr>
        <p:spPr>
          <a:xfrm>
            <a:off x="2514600" y="45339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6" idx="2"/>
            <a:endCxn id="14" idx="0"/>
          </p:cNvCxnSpPr>
          <p:nvPr/>
        </p:nvCxnSpPr>
        <p:spPr>
          <a:xfrm rot="5400000">
            <a:off x="4686300" y="48006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5" idx="3"/>
            <a:endCxn id="14" idx="1"/>
          </p:cNvCxnSpPr>
          <p:nvPr/>
        </p:nvCxnSpPr>
        <p:spPr>
          <a:xfrm>
            <a:off x="2819400" y="50673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4" idx="2"/>
            <a:endCxn id="13" idx="0"/>
          </p:cNvCxnSpPr>
          <p:nvPr/>
        </p:nvCxnSpPr>
        <p:spPr>
          <a:xfrm rot="5400000">
            <a:off x="4686300" y="53340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2" idx="3"/>
            <a:endCxn id="13" idx="1"/>
          </p:cNvCxnSpPr>
          <p:nvPr/>
        </p:nvCxnSpPr>
        <p:spPr>
          <a:xfrm>
            <a:off x="2209800" y="56007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20" idx="0"/>
          </p:cNvCxnSpPr>
          <p:nvPr/>
        </p:nvCxnSpPr>
        <p:spPr>
          <a:xfrm rot="5400000">
            <a:off x="4686300" y="5867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20" idx="3"/>
            <a:endCxn id="19" idx="1"/>
          </p:cNvCxnSpPr>
          <p:nvPr/>
        </p:nvCxnSpPr>
        <p:spPr>
          <a:xfrm flipV="1">
            <a:off x="6248400" y="6096000"/>
            <a:ext cx="914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9" idx="0"/>
            <a:endCxn id="18" idx="2"/>
          </p:cNvCxnSpPr>
          <p:nvPr/>
        </p:nvCxnSpPr>
        <p:spPr>
          <a:xfrm rot="5400000" flipH="1" flipV="1">
            <a:off x="7658100" y="5524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800"/>
          </a:xfrm>
        </p:spPr>
        <p:txBody>
          <a:bodyPr>
            <a:normAutofit/>
          </a:bodyPr>
          <a:lstStyle/>
          <a:p>
            <a:r>
              <a:rPr lang="ro-RO" sz="2800" dirty="0" smtClean="0"/>
              <a:t>Defectele aluatului fraged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142999"/>
          <a:ext cx="8534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373569"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Defecte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Cauze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Remedieri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51834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Separarea grăsimii de restul componentelor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Grăsimea semisolidă conține multă apă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Cantitatea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de ouă sau lichidul folosit este prea mare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încălzește ușor compoziția și se omogenizează intens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81695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Aluatul crud are consistența prea tare sau prea moale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respectat rețeta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Grăsimea a fost prea rece și a condus la obținerea unui aluat rece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-grăsimea a fost mult încălzită în procesul de omogenizare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lasă o perioadă de timp mai mare la rece, înainte de prelucrare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6904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Consitență tare, aspră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respectat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rețeta </a:t>
                      </a:r>
                    </a:p>
                    <a:p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-făina a fost adăugată prin frământare și nu prin brezare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poate remedia prin adăugare de lichid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51834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Culoare roșcată, gust și miros neplăcute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-Grăsimea a fost râncedă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-Afânmătorii nu au fost amestecați cu acid, înainte de folosire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pot preveni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66764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Aluatul este prea sfărâmicios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Nu își păstrează forma prin tăiere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respectat raportul făină-grăsime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adăugat lichid sau cantitatea de lichid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a fost prea mică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pot preveni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 smtClean="0"/>
              <a:t>Defecte ale preparatelor din aluat fraged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397000"/>
          <a:ext cx="8305800" cy="47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Defecte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Cauze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Remedieri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După coacere aluatul prezintă la suprafață: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puncte albe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goluri mici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S-a folosit zahăr tos în procesul tehnologic și nu a fost complet dizolvat înainte de combinarea cu făina iar coacerea s-a făcut la foc slab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Zahărul incomplet dizolvat și coacerea la peste 200°C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poate masca acoperind aluatul cu diferite grazuri: cacao, zahăr farin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Consitentă prea tare, aspră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respectat rețeta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-Coacerea s-a făcut la foc slab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poate numai preveni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Lasă urme de grăsime accentuate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respectat proporția făină-grăsime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-Coacerea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s-a făcut la foc slab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așează preparatele pe șervețele de hârtie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pentru a absorbi excesul de grăsime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Insuficient copt la mijloc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-Aluatul a fost prea gros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-Cuptorul prea încălzit în prima fază a coacerii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-Aluatul a fost insuficient afânat (prea dens)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introduce o tavă goală sub tava cu aluat, iar suprafața acestuia se acoperă cu o coală de hârtie și se continuă coacerea.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Prăjitură cu morcovi și nuci</a:t>
            </a:r>
            <a:endParaRPr lang="en-US" dirty="0"/>
          </a:p>
        </p:txBody>
      </p:sp>
      <p:pic>
        <p:nvPicPr>
          <p:cNvPr id="26628" name="Picture 4" descr="PRAJITURA CU MORCOVI SI NUCI DE POST | Diva in bucatari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31" r="413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</TotalTime>
  <Words>720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Aluatul fraged</vt:lpstr>
      <vt:lpstr>Definiția aluatului fraged</vt:lpstr>
      <vt:lpstr>Caracteristicile aluatului fraged</vt:lpstr>
      <vt:lpstr>Factorii care determină caracteristicile aluatului fraged</vt:lpstr>
      <vt:lpstr>Tehnologia de preparare a aluatului fraged</vt:lpstr>
      <vt:lpstr>Schema tehnologică de obținere a aluatului fraged</vt:lpstr>
      <vt:lpstr>Defectele aluatului fraged</vt:lpstr>
      <vt:lpstr>Defecte ale preparatelor din aluat fraged</vt:lpstr>
      <vt:lpstr>Prăjitură cu morcovi și nuci</vt:lpstr>
      <vt:lpstr>corăbioare</vt:lpstr>
      <vt:lpstr>Rondele cu gem</vt:lpstr>
      <vt:lpstr>Tartă cu fructe și ciocolată albă</vt:lpstr>
      <vt:lpstr>Minitarte cu fructe</vt:lpstr>
      <vt:lpstr>Cornulețe cu diferite umpluturi (nucă, rahat, gem)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Aluatul fraged</dc:title>
  <dc:creator>User</dc:creator>
  <cp:lastModifiedBy>Admin</cp:lastModifiedBy>
  <cp:revision>21</cp:revision>
  <dcterms:created xsi:type="dcterms:W3CDTF">2020-05-07T03:34:10Z</dcterms:created>
  <dcterms:modified xsi:type="dcterms:W3CDTF">2020-08-13T07:22:21Z</dcterms:modified>
</cp:coreProperties>
</file>